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70" r:id="rId1"/>
  </p:sldMasterIdLst>
  <p:sldIdLst>
    <p:sldId id="256" r:id="rId2"/>
    <p:sldId id="325" r:id="rId3"/>
    <p:sldId id="326" r:id="rId4"/>
    <p:sldId id="329" r:id="rId5"/>
    <p:sldId id="331" r:id="rId6"/>
    <p:sldId id="332" r:id="rId7"/>
    <p:sldId id="342" r:id="rId8"/>
    <p:sldId id="343" r:id="rId9"/>
    <p:sldId id="344" r:id="rId10"/>
    <p:sldId id="354" r:id="rId11"/>
    <p:sldId id="356" r:id="rId12"/>
    <p:sldId id="357" r:id="rId13"/>
    <p:sldId id="345" r:id="rId14"/>
    <p:sldId id="380" r:id="rId15"/>
    <p:sldId id="359" r:id="rId16"/>
    <p:sldId id="358" r:id="rId17"/>
    <p:sldId id="360" r:id="rId18"/>
    <p:sldId id="361" r:id="rId19"/>
    <p:sldId id="362" r:id="rId20"/>
    <p:sldId id="363" r:id="rId21"/>
    <p:sldId id="365" r:id="rId22"/>
    <p:sldId id="382" r:id="rId23"/>
    <p:sldId id="381" r:id="rId24"/>
    <p:sldId id="367" r:id="rId25"/>
    <p:sldId id="368" r:id="rId26"/>
    <p:sldId id="3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3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4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8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07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3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7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2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3D3B0F-7CDD-49C3-A7F4-00934E4D2961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08B687-D91C-4C2B-A2C7-2D0B08BB209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43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lines.ussc.gov/dol" TargetMode="External"/><Relationship Id="rId2" Type="http://schemas.openxmlformats.org/officeDocument/2006/relationships/hyperlink" Target="https://www.sentencing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idelines.ussc.gov/d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Federal Sentencing </a:t>
            </a:r>
            <a:br>
              <a:rPr lang="en-US" dirty="0"/>
            </a:br>
            <a:r>
              <a:rPr lang="en-US" dirty="0"/>
              <a:t>Primer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401938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b="1" dirty="0">
                <a:solidFill>
                  <a:schemeClr val="tx1"/>
                </a:solidFill>
              </a:rPr>
              <a:t>The Manual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Chapter One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Introduction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Application instructions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Other generally applicable instructions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Chapter Two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Offense-specific instructions [Base offense level and specific offense characteristics]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Cross-references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Chapter Three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Adjustments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Multiple Counts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Acceptance of Responsibility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7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b="1" dirty="0">
                <a:solidFill>
                  <a:schemeClr val="tx1"/>
                </a:solidFill>
              </a:rPr>
              <a:t>The Manual, cont.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Chapter Four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Criminal History Category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Career Offenders and Criminal Livelihood Guidelines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Chapter Five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Sentencing Table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Sentencing Rules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Departures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Chapter Six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Sentencing Procedures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Plea Agreements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3100" dirty="0">
                <a:solidFill>
                  <a:schemeClr val="tx1"/>
                </a:solidFill>
              </a:rPr>
              <a:t>Crime Victims'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33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The Manual, cont.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Chapter Seven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Violations of Probation and Supervised Release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Chapter Eight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Sentencing of Organizations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99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Determining the “offense level”</a:t>
            </a:r>
          </a:p>
          <a:p>
            <a:pPr marL="0" indent="0" algn="ctr">
              <a:buNone/>
            </a:pPr>
            <a:r>
              <a:rPr lang="en-US" sz="2800" dirty="0"/>
              <a:t>Base offense level </a:t>
            </a:r>
          </a:p>
          <a:p>
            <a:pPr marL="0" indent="0" algn="ctr">
              <a:buNone/>
            </a:pPr>
            <a:r>
              <a:rPr lang="en-US" sz="2800" dirty="0"/>
              <a:t>+ specific offense characteristics </a:t>
            </a:r>
          </a:p>
          <a:p>
            <a:pPr marL="0" indent="0" algn="ctr">
              <a:buNone/>
            </a:pPr>
            <a:r>
              <a:rPr lang="en-US" sz="2800" dirty="0"/>
              <a:t>+ adjustments </a:t>
            </a:r>
          </a:p>
          <a:p>
            <a:pPr marL="0" indent="0" algn="ctr">
              <a:buNone/>
            </a:pPr>
            <a:r>
              <a:rPr lang="en-US" sz="2800" dirty="0"/>
              <a:t>+ grouping of multiple counts </a:t>
            </a:r>
          </a:p>
          <a:p>
            <a:pPr marL="0" indent="0" algn="ctr">
              <a:buNone/>
            </a:pPr>
            <a:r>
              <a:rPr lang="en-US" sz="2800" dirty="0"/>
              <a:t>– credit for acceptance of responsibility </a:t>
            </a:r>
          </a:p>
          <a:p>
            <a:pPr marL="0" indent="0" algn="ctr">
              <a:buNone/>
            </a:pPr>
            <a:r>
              <a:rPr lang="en-US" sz="2800" dirty="0"/>
              <a:t>= “total offense level”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10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Useful tools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  Federal Sentencing Guidelines Calculator</a:t>
            </a:r>
          </a:p>
          <a:p>
            <a:pPr marL="201168" lvl="1" indent="0">
              <a:buNone/>
            </a:pPr>
            <a:r>
              <a:rPr lang="en-US" sz="2400" dirty="0">
                <a:solidFill>
                  <a:schemeClr val="tx1"/>
                </a:solidFill>
                <a:hlinkClick r:id="rId2"/>
              </a:rPr>
              <a:t>https://www.sentencing.us/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Drug quantity calculator</a:t>
            </a:r>
          </a:p>
          <a:p>
            <a:pPr marL="182880" lvl="2" indent="0">
              <a:buNone/>
            </a:pPr>
            <a:r>
              <a:rPr lang="en-US" sz="2400" dirty="0">
                <a:hlinkClick r:id="rId3"/>
              </a:rPr>
              <a:t>https://guidelines.ussc.gov/dol</a:t>
            </a: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Drug conversion calculator </a:t>
            </a:r>
          </a:p>
          <a:p>
            <a:pPr marL="182880" lvl="2" indent="0">
              <a:buNone/>
            </a:pPr>
            <a:r>
              <a:rPr lang="en-US" sz="2400" dirty="0">
                <a:hlinkClick r:id="rId4"/>
              </a:rPr>
              <a:t>https://guidelines.ussc.gov/de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4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/>
              <a:t>Determining the “offense level”</a:t>
            </a:r>
          </a:p>
          <a:p>
            <a:pPr marL="0" indent="0">
              <a:buNone/>
            </a:pPr>
            <a:r>
              <a:rPr lang="en-US" sz="2900" dirty="0"/>
              <a:t>Application instructions in U.S.S.G. §1B1.1(a)(1) through (5)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dirty="0"/>
              <a:t>Determine the applicable offense-specific guideline provision in Chapter 2</a:t>
            </a:r>
          </a:p>
          <a:p>
            <a:pPr marL="515938" indent="-90488">
              <a:buFont typeface="Arial" panose="020B0604020202020204" pitchFamily="34" charset="0"/>
              <a:buChar char="•"/>
            </a:pPr>
            <a:r>
              <a:rPr lang="en-US" sz="2900" dirty="0"/>
              <a:t> Use Appendix A – Statutory Index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900" dirty="0"/>
              <a:t>Using Chapter 2, determine the </a:t>
            </a:r>
            <a:r>
              <a:rPr lang="en-US" sz="2900" u="sng" dirty="0"/>
              <a:t>base offense level </a:t>
            </a:r>
            <a:r>
              <a:rPr lang="en-US" sz="2900" dirty="0"/>
              <a:t>and any </a:t>
            </a:r>
            <a:r>
              <a:rPr lang="en-US" sz="2900" u="sng" dirty="0"/>
              <a:t>specific offense characteristics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900" dirty="0"/>
              <a:t>Apply any </a:t>
            </a:r>
            <a:r>
              <a:rPr lang="en-US" sz="2900" u="sng" dirty="0"/>
              <a:t>adjustments </a:t>
            </a:r>
            <a:r>
              <a:rPr lang="en-US" sz="2900" dirty="0"/>
              <a:t>from Chapter 3</a:t>
            </a:r>
          </a:p>
          <a:p>
            <a:pPr marL="515938" indent="-117475">
              <a:buFont typeface="Arial" panose="020B0604020202020204" pitchFamily="34" charset="0"/>
              <a:buChar char="•"/>
              <a:tabLst>
                <a:tab pos="515938" algn="l"/>
              </a:tabLst>
            </a:pPr>
            <a:r>
              <a:rPr lang="en-US" sz="2900" dirty="0"/>
              <a:t>If there are multiple counts of conviction, apply the grouping rules in Part D of Chapter 3</a:t>
            </a:r>
          </a:p>
          <a:p>
            <a:pPr marL="515938" indent="-117475">
              <a:buFont typeface="Arial" panose="020B0604020202020204" pitchFamily="34" charset="0"/>
              <a:buChar char="•"/>
              <a:tabLst>
                <a:tab pos="515938" algn="l"/>
              </a:tabLst>
            </a:pPr>
            <a:r>
              <a:rPr lang="en-US" sz="2900" dirty="0"/>
              <a:t>If applicable, apply the “acceptance of responsibility” adjustment(s) in Part E of Chapter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82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</a:rPr>
              <a:t>Determining the total offense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“Specific offense characteristics”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Enhancements to the base offense that relate to that particular crime and guidelines provision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 “Adjustments” under Chapter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Part A: Victim-Related Adjustments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Part B: Role in the Offense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Can result in an increase or decrease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Part C: Obstruction and Related Adjustments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Part D: Multiple Counts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Grouping rules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Part E: Acceptance of Responsibility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Third level only applies where offense level is at least 16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749808" lvl="1" indent="-457200">
              <a:buFont typeface="Arial" pitchFamily="34" charset="0"/>
              <a:buChar char="•"/>
            </a:pP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70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</a:rPr>
              <a:t>Criminal History Category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Determine “criminal history points” under U.S.S.G. §4A1.1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i="1" dirty="0">
                <a:solidFill>
                  <a:schemeClr val="tx1"/>
                </a:solidFill>
              </a:rPr>
              <a:t>See</a:t>
            </a:r>
            <a:r>
              <a:rPr lang="en-US" sz="1900" dirty="0">
                <a:solidFill>
                  <a:schemeClr val="tx1"/>
                </a:solidFill>
              </a:rPr>
              <a:t> U.S.S.G. §4A1.2: Definitions and Instructions for Computing Criminal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Determine Criminal History Category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0 or 1 points = CHC 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2 or 3 points = CHC 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4, 5, or 6 points = CHC III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7, 8, or 9 points = CHC IV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10, 11, or 12 points = CHC 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1"/>
                </a:solidFill>
              </a:rPr>
              <a:t>13 or more points = CHC VI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749808" lvl="1" indent="-457200">
              <a:buFont typeface="Arial" pitchFamily="34" charset="0"/>
              <a:buChar char="•"/>
            </a:pP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69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1723"/>
            <a:ext cx="4581525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80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Sentencing options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2600" dirty="0"/>
              <a:t>After determining the applicable range, determine which “zone” the offender is in (A through D) and refer to Chapter 5, Parts B through G to determine sentencing options and requirements</a:t>
            </a:r>
          </a:p>
          <a:p>
            <a:pPr marL="640080" lvl="2" indent="-457200">
              <a:buFont typeface="Arial" pitchFamily="34" charset="0"/>
              <a:buChar char="•"/>
            </a:pPr>
            <a:r>
              <a:rPr lang="en-US" sz="2600" dirty="0"/>
              <a:t>Probation</a:t>
            </a:r>
          </a:p>
          <a:p>
            <a:pPr marL="640080" lvl="2" indent="-457200">
              <a:buFont typeface="Arial" pitchFamily="34" charset="0"/>
              <a:buChar char="•"/>
            </a:pPr>
            <a:r>
              <a:rPr lang="en-US" sz="2600" dirty="0"/>
              <a:t>Imprisonment</a:t>
            </a:r>
          </a:p>
          <a:p>
            <a:pPr marL="640080" lvl="2" indent="-457200">
              <a:buFont typeface="Arial" pitchFamily="34" charset="0"/>
              <a:buChar char="•"/>
            </a:pPr>
            <a:r>
              <a:rPr lang="en-US" sz="2600" dirty="0"/>
              <a:t>Supervised release</a:t>
            </a:r>
          </a:p>
          <a:p>
            <a:pPr marL="640080" lvl="2" indent="-457200">
              <a:buFont typeface="Arial" pitchFamily="34" charset="0"/>
              <a:buChar char="•"/>
            </a:pPr>
            <a:r>
              <a:rPr lang="en-US" sz="2600" dirty="0"/>
              <a:t>Restitution, Fines, Assessments, Forfeitures </a:t>
            </a:r>
          </a:p>
          <a:p>
            <a:pPr marL="640080" lvl="2" indent="-457200">
              <a:buFont typeface="Arial" pitchFamily="34" charset="0"/>
              <a:buChar char="•"/>
            </a:pPr>
            <a:r>
              <a:rPr lang="en-US" sz="2600" dirty="0"/>
              <a:t>Options (community confinement; home detention; “shock” incarceration; etc.)</a:t>
            </a:r>
          </a:p>
          <a:p>
            <a:pPr marL="749808" lvl="1" indent="-457200">
              <a:buFont typeface="Arial" pitchFamily="34" charset="0"/>
              <a:buChar char="•"/>
            </a:pP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3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determines a federal  sentence?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Applicable sentencing statute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Statutory maximum term of imprisonment 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Statutory minimum term of imprisonment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Fine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Supervised release term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Special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U.S. Sentencing Commission Guidelines Manual (“the guidelines”)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Advisory guidelines range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Departures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Judicial discretion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Factors in 18 U.S.C. §3553(a)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Variances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41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Departures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Determine whether a “departure” is warranted under Parts H and/or K of Chapter 5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Substantial Assistance Departures under U.S.S.G. §5K1.1 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Government motion required</a:t>
            </a:r>
          </a:p>
          <a:p>
            <a:pPr marL="1828800" lvl="3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Similar to 18 U.S.C. § 3553(e) motions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Departures were permissible before </a:t>
            </a:r>
            <a:r>
              <a:rPr lang="en-US" sz="2800" i="1" dirty="0"/>
              <a:t>United States v. Booker</a:t>
            </a:r>
            <a:r>
              <a:rPr lang="en-US" sz="2800" dirty="0"/>
              <a:t>, 543 U.S. 220 (2005) </a:t>
            </a:r>
            <a:r>
              <a:rPr lang="en-US" sz="2800" dirty="0">
                <a:solidFill>
                  <a:schemeClr val="tx1"/>
                </a:solidFill>
              </a:rPr>
              <a:t>made guidelines advisory instead of mandatory  </a:t>
            </a:r>
          </a:p>
          <a:p>
            <a:pPr marL="749808" lvl="1" indent="-457200">
              <a:buFont typeface="Arial" pitchFamily="34" charset="0"/>
              <a:buChar char="•"/>
            </a:pP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48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Interplay between statutes and guidelines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General rule: statutory rules trump both the guidelines and sentencing court discretion – </a:t>
            </a:r>
            <a:r>
              <a:rPr lang="en-US" sz="2000" u="sng" dirty="0">
                <a:solidFill>
                  <a:schemeClr val="tx1"/>
                </a:solidFill>
              </a:rPr>
              <a:t>the statutory limit becomes the guideline sentence</a:t>
            </a:r>
            <a:r>
              <a:rPr lang="en-US" sz="2000" dirty="0">
                <a:solidFill>
                  <a:schemeClr val="tx1"/>
                </a:solidFill>
              </a:rPr>
              <a:t>.  </a:t>
            </a:r>
            <a:r>
              <a:rPr lang="en-US" sz="2000" i="1" dirty="0">
                <a:solidFill>
                  <a:schemeClr val="tx1"/>
                </a:solidFill>
              </a:rPr>
              <a:t>See</a:t>
            </a:r>
            <a:r>
              <a:rPr lang="en-US" sz="2000" dirty="0">
                <a:solidFill>
                  <a:schemeClr val="tx1"/>
                </a:solidFill>
              </a:rPr>
              <a:t> U.S.S.G. §5G1.1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E.g., where the guidelines calculation results in an advisory range of 37-46 months, but the offense carries a three-year maximum sentence, the guideline sentence is 36 months. </a:t>
            </a:r>
            <a:r>
              <a:rPr lang="en-US" sz="2000" i="1" dirty="0">
                <a:solidFill>
                  <a:schemeClr val="tx1"/>
                </a:solidFill>
              </a:rPr>
              <a:t>See</a:t>
            </a:r>
            <a:r>
              <a:rPr lang="en-US" sz="2000" dirty="0">
                <a:solidFill>
                  <a:schemeClr val="tx1"/>
                </a:solidFill>
              </a:rPr>
              <a:t> U.S.S.G. §5G1.1(a)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E.g.,  where the guidelines calculation results in an advisory range of 37-46 months, but the offense carries a five-year mandatory minimum sentence, the guideline sentence is 60 months </a:t>
            </a:r>
            <a:r>
              <a:rPr lang="en-US" sz="2000" i="1" dirty="0">
                <a:solidFill>
                  <a:schemeClr val="tx1"/>
                </a:solidFill>
              </a:rPr>
              <a:t>See</a:t>
            </a:r>
            <a:r>
              <a:rPr lang="en-US" sz="2000" dirty="0">
                <a:solidFill>
                  <a:schemeClr val="tx1"/>
                </a:solidFill>
              </a:rPr>
              <a:t> U.S.S.G. §5G1.1(b)</a:t>
            </a:r>
          </a:p>
        </p:txBody>
      </p:sp>
    </p:spTree>
    <p:extLst>
      <p:ext uri="{BB962C8B-B14F-4D97-AF65-F5344CB8AC3E}">
        <p14:creationId xmlns:p14="http://schemas.microsoft.com/office/powerpoint/2010/main" val="2503961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/>
                </a:solidFill>
              </a:rPr>
              <a:t>Interplay between statutes and guidelines, cont.</a:t>
            </a:r>
          </a:p>
          <a:p>
            <a:pPr marL="201168" lvl="1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Where there are multiple counts, the court can stack the prison terms for each count "to the extent necessary" to achieve the total sentence recommended by the guidelines. </a:t>
            </a:r>
            <a:r>
              <a:rPr lang="en-US" sz="2200" i="1" dirty="0">
                <a:solidFill>
                  <a:schemeClr val="tx1"/>
                </a:solidFill>
              </a:rPr>
              <a:t>See</a:t>
            </a:r>
            <a:r>
              <a:rPr lang="en-US" sz="2200" dirty="0">
                <a:solidFill>
                  <a:schemeClr val="tx1"/>
                </a:solidFill>
              </a:rPr>
              <a:t> U.S.S.G. §5G1.2(d)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E.g., where guidelines calculation results is an advisory range of 324-405 months, and there are three offenses, each carrying twenty-year maximum prison terms, the court may run the terms for each count consecutively to impose a within-guidelines sentence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95880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The Guidelines,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Other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Guidelines manual in effect at time of sentencing applies unless doing so would violate the </a:t>
            </a:r>
            <a:r>
              <a:rPr lang="en-US" sz="2400" i="1" dirty="0">
                <a:solidFill>
                  <a:schemeClr val="tx1"/>
                </a:solidFill>
              </a:rPr>
              <a:t>Ex Post Facto </a:t>
            </a:r>
            <a:r>
              <a:rPr lang="en-US" sz="2400" dirty="0">
                <a:solidFill>
                  <a:schemeClr val="tx1"/>
                </a:solidFill>
              </a:rPr>
              <a:t>Clause.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chemeClr val="tx1"/>
                </a:solidFill>
              </a:rPr>
              <a:t>See</a:t>
            </a:r>
            <a:r>
              <a:rPr lang="en-US" sz="2200" dirty="0">
                <a:solidFill>
                  <a:schemeClr val="tx1"/>
                </a:solidFill>
              </a:rPr>
              <a:t> U.S.S.G.  §1B1.11(a)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“One Book” rule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“Where multiple offenses were committed (and the present Manual would trigger an ex post facto violation), the one-book rule dictates that the Guidelines Manual in effect for the most recent offense is applied to all offenses.” </a:t>
            </a:r>
            <a:r>
              <a:rPr lang="en-US" sz="2400" i="1" dirty="0">
                <a:solidFill>
                  <a:schemeClr val="tx1"/>
                </a:solidFill>
              </a:rPr>
              <a:t>United States v. </a:t>
            </a:r>
            <a:r>
              <a:rPr lang="en-US" sz="2400" i="1" dirty="0" err="1">
                <a:solidFill>
                  <a:schemeClr val="tx1"/>
                </a:solidFill>
              </a:rPr>
              <a:t>Riggi</a:t>
            </a:r>
            <a:r>
              <a:rPr lang="en-US" sz="2400" dirty="0">
                <a:solidFill>
                  <a:schemeClr val="tx1"/>
                </a:solidFill>
              </a:rPr>
              <a:t>, 649 F.3d 143, 146 n.2 (2d Cir. 2011)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tx1"/>
                </a:solidFill>
              </a:rPr>
              <a:t>See</a:t>
            </a:r>
            <a:r>
              <a:rPr lang="en-US" sz="2400" dirty="0">
                <a:solidFill>
                  <a:schemeClr val="tx1"/>
                </a:solidFill>
              </a:rPr>
              <a:t> § 1B1.11(b)(2)-(3)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02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Judicial discretion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18 U.S.C. § 3553(a) – “Sentencing factors”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nature and circumstances of the offense and the history and characteristics of the defendant;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need for the sentence imposed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000" dirty="0"/>
              <a:t>to reflect the seriousness of the offense, to promote respect for the law, and to provide just punishment for the offense;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000" dirty="0"/>
              <a:t>to afford adequate deterrence to criminal conduct;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000" dirty="0"/>
              <a:t>to protect the public from further crimes of the defendant; and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000" dirty="0"/>
              <a:t>to provide the defendant with needed educational or vocational training, medical care, or other correctional treatment in the most effective manner;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kinds of sentences available;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[Various guidelines-related considerations]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need to avoid unwarranted sentence disparities among defendants with similar records who have been found guilty of similar conduct;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need to provide restitution to any victims of the offense. 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47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Judicial discretion,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Variances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Post-</a:t>
            </a:r>
            <a:r>
              <a:rPr lang="en-US" sz="2600" i="1" dirty="0">
                <a:solidFill>
                  <a:schemeClr val="tx1"/>
                </a:solidFill>
              </a:rPr>
              <a:t>Booker</a:t>
            </a:r>
            <a:r>
              <a:rPr lang="en-US" sz="2600" dirty="0">
                <a:solidFill>
                  <a:schemeClr val="tx1"/>
                </a:solidFill>
              </a:rPr>
              <a:t>, courts can “vary” from the guidelines.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“Variances” are outside the guidelines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“Departures” are within the guidelines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These words are </a:t>
            </a:r>
            <a:r>
              <a:rPr lang="en-US" sz="2600" u="sng" dirty="0">
                <a:solidFill>
                  <a:schemeClr val="tx1"/>
                </a:solidFill>
              </a:rPr>
              <a:t>not </a:t>
            </a:r>
            <a:r>
              <a:rPr lang="en-US" sz="2600" dirty="0">
                <a:solidFill>
                  <a:schemeClr val="tx1"/>
                </a:solidFill>
              </a:rPr>
              <a:t>interchangeable </a:t>
            </a:r>
          </a:p>
          <a:p>
            <a:pPr marL="234950" lvl="1" indent="-18256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Variances are based on judicial consideration of the §3553(a) sentencing factors </a:t>
            </a:r>
          </a:p>
          <a:p>
            <a:pPr marL="234950" lvl="1" indent="-182563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 court may vary upwards or downwards </a:t>
            </a:r>
            <a:endParaRPr lang="en-US" sz="2200" dirty="0"/>
          </a:p>
          <a:p>
            <a:pPr marL="1097280" lvl="2" indent="-457200">
              <a:buFont typeface="Arial" pitchFamily="34" charset="0"/>
              <a:buChar char="•"/>
            </a:pPr>
            <a:endParaRPr lang="en-US" sz="2000" dirty="0"/>
          </a:p>
          <a:p>
            <a:pPr marL="182563" lvl="2" indent="-18256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32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What determines a federal sentence?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Applicable sentencing statute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Statutory maximum term of imprisonment 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Statutory minimum term of imprisonment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Fine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Supervised release term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Special Assessment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U.S. Sentencing Commission Guidelines Manual (“the guidelines”)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Advisory guidelines range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Departures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Judicial discretion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Factors in 18 U.S.C. §3553(a)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Variances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Applicable Sentencing Statute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/>
              <a:t>Statutory maximum term of imprisonment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 Dictated by statute defining the offense or a related penalty provision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E.g., whoever violates the mail fraud statute “shall be fined under this title or imprisoned not more than 20 years, or both” 18 U.S.C. § 1341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 Some statutes have increased statutory maximum sentences if certain “sentencing factors” are proven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E.g., whoever possesses child pornography “shall be imprisoned not more than 10 years,” but if “the offense involved a prepubescent minor or a minor who had not attained 12 years of age, such person shall be . . . imprisoned for not more than 20 years” 18 U.S.C. §2252A(b)(2)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Federal courts cannot sentence above the statutory maximum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They can, however, sentence an offender consecutively for multiple offenses.  </a:t>
            </a:r>
            <a:r>
              <a:rPr lang="en-US" sz="1900" i="1" dirty="0"/>
              <a:t>See</a:t>
            </a:r>
            <a:r>
              <a:rPr lang="en-US" sz="1900" dirty="0"/>
              <a:t> 18 USC § 3584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5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Applicable Sentencing Statute,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Statutory minimum term of imprisonment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Some statutes set out a mandatory minimum sentence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E.g., certain Title 21 drug offenses based on quantity and drug type; certain Title 8 alien smuggling offenses; and certain arson offenses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/>
              <a:t> </a:t>
            </a:r>
            <a:r>
              <a:rPr lang="en-US" sz="2400" dirty="0"/>
              <a:t>Some mandatory minimum sentences have no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E.g., aggravated identify theft, 18 U.S.C. § 1028A, carries a 2-year sentence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Some mandatory minimum sentences must be imposed consecutively to other terms of imprisonment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E.g., use or possession of a firearm in connection with a crime of violence or drug trafficking offense, 18 U.S.C. § 924(c)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3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Applicable Sentencing Statute,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Statutory minimum terms of imprisonment, cont.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Federal courts cannot sentence below the statutory mandatory minimum unless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The safety valve provision – 18 U.S.C. § 3553(f)—applies in a drug case;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The government moves under 18 U.S.C. § 3553(e) to credit an offender for providing “substantial assistance in the investigation or prosecution of another person who has committed an offense”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1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Applicable Sentencing Statute,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b="1" dirty="0"/>
              <a:t>Other sentencing components governed by statute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Term of supervised release </a:t>
            </a:r>
            <a:r>
              <a:rPr lang="en-US" sz="2600" dirty="0"/>
              <a:t>(post-prison term of judicial supervision)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Generally, supervised release term discretionary with court up to a maximum term set by (a) classification of the offense under 18 U.S.C. § 3559; and (b) maximum term of supervised release related to that classification under 18 U.S.C. §3559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Drug and child exploitation/child pornography offenses have mandatory minimum terms of supervised release, up to life, set by statute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Fine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Maximum generally dictated by the “alternative fines provision” in 18 U.S.C. § 3571, and classification of the offense under 18 U.S.C. § 3559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With </a:t>
            </a:r>
            <a:r>
              <a:rPr lang="en-US" sz="2600" dirty="0"/>
              <a:t>drug offenses, maximum is g</a:t>
            </a:r>
            <a:r>
              <a:rPr lang="en-US" sz="2400" dirty="0"/>
              <a:t>enerally dictated by the statute defining the offense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Special assessment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Monetary penalty per count of conviction under 18 U.S.C. § 3013; determined by whether offense is felony or misdemeanor</a:t>
            </a:r>
            <a:endParaRPr lang="en-US" sz="2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/>
              <a:t>Restitution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18 U.S.C. §3664 governs procedure for issuance and enforcement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3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Background</a:t>
            </a:r>
          </a:p>
          <a:p>
            <a:pPr marL="182563" lvl="1" indent="-182563">
              <a:buFont typeface="Arial" panose="020B0604020202020204" pitchFamily="34" charset="0"/>
              <a:buChar char="•"/>
            </a:pPr>
            <a:r>
              <a:rPr lang="en-US" sz="2400" dirty="0"/>
              <a:t>Most current version became effective November 1, 2018</a:t>
            </a:r>
          </a:p>
          <a:p>
            <a:pPr marL="365443" lvl="2" indent="-182563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65443" lvl="2" indent="-182563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65443" lvl="2" indent="-182563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365443" lvl="2" indent="-182563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182880" lvl="2" indent="0">
              <a:buNone/>
            </a:pPr>
            <a:endParaRPr lang="en-US" sz="1900" dirty="0"/>
          </a:p>
          <a:p>
            <a:pPr marL="365443" lvl="2" indent="-182563"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U.S. Sentencing Commission currently lacks a voting quorum to make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 Judges must consider the advisory guidelines range when imposing sentence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39" y="2438400"/>
            <a:ext cx="1306321" cy="166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05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The Guidelines,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Calculating the “guidelines range”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 </a:t>
            </a:r>
            <a:r>
              <a:rPr lang="en-US" sz="2800" dirty="0"/>
              <a:t>Set out in months in the “sentencing table”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Determined by a convicted offender’s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Offense level (along the y axis of the table)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Criminal history category (along the x axis of the table)</a:t>
            </a:r>
          </a:p>
          <a:p>
            <a:pPr marL="234950" lvl="1" indent="-182563">
              <a:buFont typeface="Arial" panose="020B0604020202020204" pitchFamily="34" charset="0"/>
              <a:buChar char="•"/>
            </a:pPr>
            <a:r>
              <a:rPr lang="en-US" sz="2800" dirty="0"/>
              <a:t>Some variables in the calculation may be litigated</a:t>
            </a:r>
          </a:p>
          <a:p>
            <a:pPr marL="234950" lvl="1" indent="-182563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0"/>
            <a:ext cx="470535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094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2034</Words>
  <Application>Microsoft Office PowerPoint</Application>
  <PresentationFormat>On-screen Show (4:3)</PresentationFormat>
  <Paragraphs>233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Retrospect</vt:lpstr>
      <vt:lpstr>Federal Sentencing  Primer</vt:lpstr>
      <vt:lpstr>What determines a federal  sentence?</vt:lpstr>
      <vt:lpstr>1. Applicable Sentencing Statute</vt:lpstr>
      <vt:lpstr>1. Applicable Sentencing Statute, cont. </vt:lpstr>
      <vt:lpstr>1. Applicable Sentencing Statute, cont. </vt:lpstr>
      <vt:lpstr>1. Applicable Sentencing Statute, cont. </vt:lpstr>
      <vt:lpstr>2. The Guidelines</vt:lpstr>
      <vt:lpstr>2. The Guidelines, cont.</vt:lpstr>
      <vt:lpstr>PowerPoint Presentation</vt:lpstr>
      <vt:lpstr>2. The Guidelines, cont.</vt:lpstr>
      <vt:lpstr>2. The Guidelines, cont.</vt:lpstr>
      <vt:lpstr>2. The Guidelines, cont.</vt:lpstr>
      <vt:lpstr>2. The Guidelines, cont.</vt:lpstr>
      <vt:lpstr>2. The Guidelines, cont.</vt:lpstr>
      <vt:lpstr>2. The Guidelines, cont.</vt:lpstr>
      <vt:lpstr>2. The Guidelines, cont.</vt:lpstr>
      <vt:lpstr>2. The Guidelines, cont.</vt:lpstr>
      <vt:lpstr>PowerPoint Presentation</vt:lpstr>
      <vt:lpstr>2. The Guidelines, cont.</vt:lpstr>
      <vt:lpstr>2. The Guidelines, cont.</vt:lpstr>
      <vt:lpstr>2. The Guidelines, cont.</vt:lpstr>
      <vt:lpstr>2. The Guidelines, cont.</vt:lpstr>
      <vt:lpstr>2. The Guidelines, cont.</vt:lpstr>
      <vt:lpstr>3. Judicial discretion</vt:lpstr>
      <vt:lpstr>3. Judicial discretion, cont.</vt:lpstr>
      <vt:lpstr>Recap: What determines a federal sentence?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2021-03-10T20:34:14Z</dcterms:created>
  <dcterms:modified xsi:type="dcterms:W3CDTF">2021-03-11T15:30:55Z</dcterms:modified>
</cp:coreProperties>
</file>